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97" r:id="rId6"/>
    <p:sldId id="296" r:id="rId7"/>
    <p:sldId id="263" r:id="rId8"/>
    <p:sldId id="269" r:id="rId9"/>
    <p:sldId id="270" r:id="rId10"/>
    <p:sldId id="271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Bold" panose="020B0604020202020204" charset="0"/>
      <p:regular r:id="rId20"/>
    </p:embeddedFont>
    <p:embeddedFont>
      <p:font typeface="Poppins" panose="020B0604020202020204" charset="0"/>
      <p:regular r:id="rId21"/>
    </p:embeddedFont>
    <p:embeddedFont>
      <p:font typeface="Poppins Bold" panose="020B0604020202020204" charset="0"/>
      <p:regular r:id="rId22"/>
    </p:embeddedFont>
    <p:embeddedFont>
      <p:font typeface="Tw Cen MT" panose="020B0602020104020603" pitchFamily="34" charset="0"/>
      <p:regular r:id="rId23"/>
      <p:bold r:id="rId24"/>
      <p:italic r:id="rId25"/>
      <p:boldItalic r:id="rId26"/>
    </p:embeddedFont>
    <p:embeddedFont>
      <p:font typeface="Wedge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Relationship Id="rId1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Relationship Id="rId1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Relationship Id="rId1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9.svg"/><Relationship Id="rId4" Type="http://schemas.openxmlformats.org/officeDocument/2006/relationships/image" Target="../media/image15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22.pn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607723"/>
            <a:ext cx="16959442" cy="9071555"/>
          </a:xfrm>
          <a:custGeom>
            <a:avLst/>
            <a:gdLst/>
            <a:ahLst/>
            <a:cxnLst/>
            <a:rect l="l" t="t" r="r" b="b"/>
            <a:pathLst>
              <a:path w="16959442" h="9071555">
                <a:moveTo>
                  <a:pt x="0" y="0"/>
                </a:moveTo>
                <a:lnTo>
                  <a:pt x="16959442" y="0"/>
                </a:lnTo>
                <a:lnTo>
                  <a:pt x="1695944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18745" y="986223"/>
            <a:ext cx="818005" cy="8272077"/>
          </a:xfrm>
          <a:custGeom>
            <a:avLst/>
            <a:gdLst/>
            <a:ahLst/>
            <a:cxnLst/>
            <a:rect l="l" t="t" r="r" b="b"/>
            <a:pathLst>
              <a:path w="818005" h="8272077">
                <a:moveTo>
                  <a:pt x="0" y="0"/>
                </a:moveTo>
                <a:lnTo>
                  <a:pt x="818005" y="0"/>
                </a:lnTo>
                <a:lnTo>
                  <a:pt x="818005" y="8272077"/>
                </a:lnTo>
                <a:lnTo>
                  <a:pt x="0" y="8272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71898" y="8671790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3" y="0"/>
                </a:lnTo>
                <a:lnTo>
                  <a:pt x="983463" y="970946"/>
                </a:lnTo>
                <a:lnTo>
                  <a:pt x="0" y="970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407045" y="986223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4" y="0"/>
                </a:lnTo>
                <a:lnTo>
                  <a:pt x="983464" y="970947"/>
                </a:lnTo>
                <a:lnTo>
                  <a:pt x="0" y="970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84731" y="986223"/>
            <a:ext cx="2074287" cy="467657"/>
          </a:xfrm>
          <a:custGeom>
            <a:avLst/>
            <a:gdLst/>
            <a:ahLst/>
            <a:cxnLst/>
            <a:rect l="l" t="t" r="r" b="b"/>
            <a:pathLst>
              <a:path w="2074287" h="467657">
                <a:moveTo>
                  <a:pt x="0" y="0"/>
                </a:moveTo>
                <a:lnTo>
                  <a:pt x="2074287" y="0"/>
                </a:lnTo>
                <a:lnTo>
                  <a:pt x="2074287" y="467658"/>
                </a:lnTo>
                <a:lnTo>
                  <a:pt x="0" y="4676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82758" y="3608088"/>
            <a:ext cx="1508667" cy="1514173"/>
          </a:xfrm>
          <a:custGeom>
            <a:avLst/>
            <a:gdLst/>
            <a:ahLst/>
            <a:cxnLst/>
            <a:rect l="l" t="t" r="r" b="b"/>
            <a:pathLst>
              <a:path w="1508667" h="1514173">
                <a:moveTo>
                  <a:pt x="0" y="0"/>
                </a:moveTo>
                <a:lnTo>
                  <a:pt x="1508667" y="0"/>
                </a:lnTo>
                <a:lnTo>
                  <a:pt x="1508667" y="1514174"/>
                </a:lnTo>
                <a:lnTo>
                  <a:pt x="0" y="15141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37092" y="7760573"/>
            <a:ext cx="577403" cy="579510"/>
          </a:xfrm>
          <a:custGeom>
            <a:avLst/>
            <a:gdLst/>
            <a:ahLst/>
            <a:cxnLst/>
            <a:rect l="l" t="t" r="r" b="b"/>
            <a:pathLst>
              <a:path w="577403" h="579510">
                <a:moveTo>
                  <a:pt x="0" y="0"/>
                </a:moveTo>
                <a:lnTo>
                  <a:pt x="577403" y="0"/>
                </a:lnTo>
                <a:lnTo>
                  <a:pt x="577403" y="579510"/>
                </a:lnTo>
                <a:lnTo>
                  <a:pt x="0" y="5795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508561" y="7164216"/>
            <a:ext cx="780433" cy="783282"/>
          </a:xfrm>
          <a:custGeom>
            <a:avLst/>
            <a:gdLst/>
            <a:ahLst/>
            <a:cxnLst/>
            <a:rect l="l" t="t" r="r" b="b"/>
            <a:pathLst>
              <a:path w="780433" h="783282">
                <a:moveTo>
                  <a:pt x="0" y="0"/>
                </a:moveTo>
                <a:lnTo>
                  <a:pt x="780433" y="0"/>
                </a:lnTo>
                <a:lnTo>
                  <a:pt x="780433" y="783282"/>
                </a:lnTo>
                <a:lnTo>
                  <a:pt x="0" y="7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407045" y="8135163"/>
            <a:ext cx="780433" cy="783282"/>
          </a:xfrm>
          <a:custGeom>
            <a:avLst/>
            <a:gdLst/>
            <a:ahLst/>
            <a:cxnLst/>
            <a:rect l="l" t="t" r="r" b="b"/>
            <a:pathLst>
              <a:path w="780433" h="783282">
                <a:moveTo>
                  <a:pt x="0" y="0"/>
                </a:moveTo>
                <a:lnTo>
                  <a:pt x="780434" y="0"/>
                </a:lnTo>
                <a:lnTo>
                  <a:pt x="780434" y="783282"/>
                </a:lnTo>
                <a:lnTo>
                  <a:pt x="0" y="7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343230" y="3847410"/>
            <a:ext cx="11781664" cy="162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14400" spc="329" dirty="0">
                <a:solidFill>
                  <a:srgbClr val="583B8A"/>
                </a:solidFill>
                <a:latin typeface="Wedges"/>
              </a:rPr>
              <a:t>BCs3143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07732" y="5729984"/>
            <a:ext cx="12143694" cy="69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 dirty="0">
                <a:solidFill>
                  <a:srgbClr val="301D50"/>
                </a:solidFill>
                <a:latin typeface="Poppins Bold"/>
              </a:rPr>
              <a:t>Software Project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607723"/>
            <a:ext cx="16955631" cy="9071555"/>
          </a:xfrm>
          <a:custGeom>
            <a:avLst/>
            <a:gdLst/>
            <a:ahLst/>
            <a:cxnLst/>
            <a:rect l="l" t="t" r="r" b="b"/>
            <a:pathLst>
              <a:path w="16955631" h="9071555">
                <a:moveTo>
                  <a:pt x="0" y="0"/>
                </a:moveTo>
                <a:lnTo>
                  <a:pt x="16955632" y="0"/>
                </a:lnTo>
                <a:lnTo>
                  <a:pt x="1695563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15072" y="1084359"/>
            <a:ext cx="793743" cy="8118283"/>
          </a:xfrm>
          <a:custGeom>
            <a:avLst/>
            <a:gdLst/>
            <a:ahLst/>
            <a:cxnLst/>
            <a:rect l="l" t="t" r="r" b="b"/>
            <a:pathLst>
              <a:path w="793743" h="8118283">
                <a:moveTo>
                  <a:pt x="0" y="0"/>
                </a:moveTo>
                <a:lnTo>
                  <a:pt x="793743" y="0"/>
                </a:lnTo>
                <a:lnTo>
                  <a:pt x="793743" y="8118282"/>
                </a:lnTo>
                <a:lnTo>
                  <a:pt x="0" y="811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46520" y="1041303"/>
            <a:ext cx="873841" cy="9620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18502" y="1348809"/>
            <a:ext cx="9118344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6999" spc="230" dirty="0">
                <a:solidFill>
                  <a:srgbClr val="583B8A"/>
                </a:solidFill>
                <a:latin typeface="Wedges"/>
              </a:rPr>
              <a:t>STAKEHOLDER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CAC781FD-A23E-9CB0-C1F2-2328F92316E4}"/>
              </a:ext>
            </a:extLst>
          </p:cNvPr>
          <p:cNvSpPr txBox="1"/>
          <p:nvPr/>
        </p:nvSpPr>
        <p:spPr>
          <a:xfrm>
            <a:off x="2438400" y="2781300"/>
            <a:ext cx="12175006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5486" lvl="1" indent="-457200">
              <a:buAutoNum type="arabicPeriod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People Involved in the system:</a:t>
            </a:r>
          </a:p>
          <a:p>
            <a:pPr marL="1048386" lvl="2" indent="-3429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The project manager</a:t>
            </a:r>
          </a:p>
          <a:p>
            <a:pPr marL="1048386" lvl="2" indent="-3429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The development team</a:t>
            </a:r>
          </a:p>
          <a:p>
            <a:pPr marL="1048386" lvl="2" indent="-3429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The analysts and software engineer</a:t>
            </a:r>
          </a:p>
          <a:p>
            <a:pPr marL="1048386" lvl="2" indent="-3429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The alpha / beta tester</a:t>
            </a:r>
          </a:p>
          <a:p>
            <a:pPr marL="705486" lvl="2"/>
            <a:endParaRPr lang="en-US" sz="4400" dirty="0">
              <a:solidFill>
                <a:srgbClr val="301D50"/>
              </a:solidFill>
              <a:latin typeface="Poppins"/>
            </a:endParaRPr>
          </a:p>
          <a:p>
            <a:pPr marL="705486" lvl="1" indent="-457200">
              <a:buAutoNum type="arabicPeriod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 People affected by the system:</a:t>
            </a:r>
          </a:p>
          <a:p>
            <a:pPr marL="1162686" lvl="2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301D50"/>
                </a:solidFill>
                <a:latin typeface="Poppins"/>
              </a:rPr>
              <a:t>Users who download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03022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71835" y="2170872"/>
            <a:ext cx="6543119" cy="29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000" spc="231">
                <a:solidFill>
                  <a:srgbClr val="583B8A"/>
                </a:solidFill>
                <a:latin typeface="Wedges"/>
              </a:rPr>
              <a:t>PROJECT MANAGEMENT PHASE</a:t>
            </a:r>
          </a:p>
        </p:txBody>
      </p:sp>
      <p:sp>
        <p:nvSpPr>
          <p:cNvPr id="8" name="Freeform 8"/>
          <p:cNvSpPr/>
          <p:nvPr/>
        </p:nvSpPr>
        <p:spPr>
          <a:xfrm>
            <a:off x="1771835" y="5466930"/>
            <a:ext cx="723949" cy="726591"/>
          </a:xfrm>
          <a:custGeom>
            <a:avLst/>
            <a:gdLst/>
            <a:ahLst/>
            <a:cxnLst/>
            <a:rect l="l" t="t" r="r" b="b"/>
            <a:pathLst>
              <a:path w="723949" h="726591">
                <a:moveTo>
                  <a:pt x="0" y="0"/>
                </a:moveTo>
                <a:lnTo>
                  <a:pt x="723949" y="0"/>
                </a:lnTo>
                <a:lnTo>
                  <a:pt x="723949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52015" y="1304107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4847" y="5116893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49"/>
                </a:lnTo>
                <a:lnTo>
                  <a:pt x="0" y="493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34847" y="5987107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50"/>
                </a:lnTo>
                <a:lnTo>
                  <a:pt x="0" y="49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9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71835" y="7122526"/>
            <a:ext cx="6543119" cy="9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6400" spc="211">
                <a:solidFill>
                  <a:srgbClr val="583B8A"/>
                </a:solidFill>
                <a:latin typeface="Wedges"/>
              </a:rPr>
              <a:t>2. PLANNING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5253" y="1735378"/>
            <a:ext cx="6773359" cy="719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01D50"/>
                </a:solidFill>
                <a:latin typeface="Poppins"/>
              </a:rPr>
              <a:t> Develop a detailed project plan     outlining tasks, timelines, resources, and dependencies.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01D50"/>
                </a:solidFill>
                <a:latin typeface="Poppins"/>
              </a:rPr>
              <a:t> Define project milestones and deliverables to track progress and ensure accountability.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01D50"/>
                </a:solidFill>
                <a:latin typeface="Poppins"/>
              </a:rPr>
              <a:t> Conduct a requirements gathering session to gather and document specific functional and non-functional requirements for the E-book Reading System.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01D50"/>
                </a:solidFill>
                <a:latin typeface="Poppins"/>
              </a:rPr>
              <a:t>Create a communication plan to ensure effective communication among project team members, stakeholders, and other relevant parties.</a:t>
            </a:r>
          </a:p>
          <a:p>
            <a:pPr marL="496572" lvl="1" indent="-248286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01D50"/>
                </a:solidFill>
                <a:latin typeface="Poppins"/>
              </a:rPr>
              <a:t>Establish a risk management plan to identify, assess, and mitigate potential risks throughout the project lifecycle,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71835" y="2170872"/>
            <a:ext cx="6543119" cy="29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000" spc="231">
                <a:solidFill>
                  <a:srgbClr val="583B8A"/>
                </a:solidFill>
                <a:latin typeface="Wedges"/>
              </a:rPr>
              <a:t>PROJECT MANAGEMENT PHASE</a:t>
            </a:r>
          </a:p>
        </p:txBody>
      </p:sp>
      <p:sp>
        <p:nvSpPr>
          <p:cNvPr id="8" name="Freeform 8"/>
          <p:cNvSpPr/>
          <p:nvPr/>
        </p:nvSpPr>
        <p:spPr>
          <a:xfrm>
            <a:off x="1771835" y="5466930"/>
            <a:ext cx="723949" cy="726591"/>
          </a:xfrm>
          <a:custGeom>
            <a:avLst/>
            <a:gdLst/>
            <a:ahLst/>
            <a:cxnLst/>
            <a:rect l="l" t="t" r="r" b="b"/>
            <a:pathLst>
              <a:path w="723949" h="726591">
                <a:moveTo>
                  <a:pt x="0" y="0"/>
                </a:moveTo>
                <a:lnTo>
                  <a:pt x="723949" y="0"/>
                </a:lnTo>
                <a:lnTo>
                  <a:pt x="723949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52015" y="1304107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4847" y="5116893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49"/>
                </a:lnTo>
                <a:lnTo>
                  <a:pt x="0" y="493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34847" y="5987107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50"/>
                </a:lnTo>
                <a:lnTo>
                  <a:pt x="0" y="49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194878" y="2045270"/>
            <a:ext cx="6763734" cy="702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Develop the E-book Reading System according to the specifications outlined in the project plan.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Procure necessary hardware, software, and resources for system development and deployment.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Monitor project progress against milestones and deliverables, implementing controls as needed.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Conduct thorough testing and quality assurance activities to ensure system functionality and performance.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Maintain regular communication with stakeholders to provide updates and gather feedback throughout the execution phase.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10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71835" y="7122526"/>
            <a:ext cx="6543119" cy="9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6400" spc="211">
                <a:solidFill>
                  <a:srgbClr val="583B8A"/>
                </a:solidFill>
                <a:latin typeface="Wedges"/>
              </a:rPr>
              <a:t>3. EXECUTION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71835" y="2170872"/>
            <a:ext cx="6543119" cy="29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000" spc="231">
                <a:solidFill>
                  <a:srgbClr val="583B8A"/>
                </a:solidFill>
                <a:latin typeface="Wedges"/>
              </a:rPr>
              <a:t>PROJECT MANAGEMENT PHASE</a:t>
            </a:r>
          </a:p>
        </p:txBody>
      </p:sp>
      <p:sp>
        <p:nvSpPr>
          <p:cNvPr id="8" name="Freeform 8"/>
          <p:cNvSpPr/>
          <p:nvPr/>
        </p:nvSpPr>
        <p:spPr>
          <a:xfrm>
            <a:off x="1771835" y="5466930"/>
            <a:ext cx="723949" cy="726591"/>
          </a:xfrm>
          <a:custGeom>
            <a:avLst/>
            <a:gdLst/>
            <a:ahLst/>
            <a:cxnLst/>
            <a:rect l="l" t="t" r="r" b="b"/>
            <a:pathLst>
              <a:path w="723949" h="726591">
                <a:moveTo>
                  <a:pt x="0" y="0"/>
                </a:moveTo>
                <a:lnTo>
                  <a:pt x="723949" y="0"/>
                </a:lnTo>
                <a:lnTo>
                  <a:pt x="723949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52015" y="1304107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4847" y="5116893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49"/>
                </a:lnTo>
                <a:lnTo>
                  <a:pt x="0" y="493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34847" y="5987107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50"/>
                </a:lnTo>
                <a:lnTo>
                  <a:pt x="0" y="49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308914" y="1227907"/>
            <a:ext cx="6545286" cy="789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Implement performance measurement and reporting mechanisms to track project progress. 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Manage risks by continuously identifying, assessing, and developing mitigation strategies.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Establish a change control process to evaluate and approve any alterations to project scope or requirements.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Optimize resource allocation to ensure efficient use of personnel, equipment, and budget.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Conduct ongoing quality assurance activies to maintain project quality and implement improvements based on feedback.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11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71835" y="7122526"/>
            <a:ext cx="6543119" cy="18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6400" spc="211">
                <a:solidFill>
                  <a:srgbClr val="583B8A"/>
                </a:solidFill>
                <a:latin typeface="Wedges"/>
              </a:rPr>
              <a:t>4. CONTROL &amp; MONITORING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71835" y="2170872"/>
            <a:ext cx="6543119" cy="29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000" spc="231">
                <a:solidFill>
                  <a:srgbClr val="583B8A"/>
                </a:solidFill>
                <a:latin typeface="Wedges"/>
              </a:rPr>
              <a:t>PROJECT MANAGEMENT PHASE</a:t>
            </a:r>
          </a:p>
        </p:txBody>
      </p:sp>
      <p:sp>
        <p:nvSpPr>
          <p:cNvPr id="8" name="Freeform 8"/>
          <p:cNvSpPr/>
          <p:nvPr/>
        </p:nvSpPr>
        <p:spPr>
          <a:xfrm>
            <a:off x="1771835" y="5466930"/>
            <a:ext cx="723949" cy="726591"/>
          </a:xfrm>
          <a:custGeom>
            <a:avLst/>
            <a:gdLst/>
            <a:ahLst/>
            <a:cxnLst/>
            <a:rect l="l" t="t" r="r" b="b"/>
            <a:pathLst>
              <a:path w="723949" h="726591">
                <a:moveTo>
                  <a:pt x="0" y="0"/>
                </a:moveTo>
                <a:lnTo>
                  <a:pt x="723949" y="0"/>
                </a:lnTo>
                <a:lnTo>
                  <a:pt x="723949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52015" y="1304107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4847" y="5116893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49"/>
                </a:lnTo>
                <a:lnTo>
                  <a:pt x="0" y="493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34847" y="5987107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50"/>
                </a:lnTo>
                <a:lnTo>
                  <a:pt x="0" y="49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012420" y="1336956"/>
            <a:ext cx="6545286" cy="789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Conduct a final review of project deliverables to ensure they meet quality standards and fulfill requirements.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Obtain formal acceptance and sign-off from stakeholders to acknowledge completion of project objectives.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Document lessons learned from the project, including successes, challenges, and areas of improvement.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Archive project documentation and deliverables for future reference and audit purposes.</a:t>
            </a: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01D50"/>
                </a:solidFill>
                <a:latin typeface="Poppins"/>
              </a:rPr>
              <a:t> Hold a project closure meeting to celebrate achievements, thank team members, and officially close out the project.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12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71835" y="7122526"/>
            <a:ext cx="6543119" cy="9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en-US" sz="6400" spc="211">
                <a:solidFill>
                  <a:srgbClr val="583B8A"/>
                </a:solidFill>
                <a:latin typeface="Wedges"/>
              </a:rPr>
              <a:t>5. CLOSING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607723"/>
            <a:ext cx="16955631" cy="9071555"/>
          </a:xfrm>
          <a:custGeom>
            <a:avLst/>
            <a:gdLst/>
            <a:ahLst/>
            <a:cxnLst/>
            <a:rect l="l" t="t" r="r" b="b"/>
            <a:pathLst>
              <a:path w="16955631" h="9071555">
                <a:moveTo>
                  <a:pt x="0" y="0"/>
                </a:moveTo>
                <a:lnTo>
                  <a:pt x="16955632" y="0"/>
                </a:lnTo>
                <a:lnTo>
                  <a:pt x="1695563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15072" y="1084359"/>
            <a:ext cx="793743" cy="8118283"/>
          </a:xfrm>
          <a:custGeom>
            <a:avLst/>
            <a:gdLst/>
            <a:ahLst/>
            <a:cxnLst/>
            <a:rect l="l" t="t" r="r" b="b"/>
            <a:pathLst>
              <a:path w="793743" h="8118283">
                <a:moveTo>
                  <a:pt x="0" y="0"/>
                </a:moveTo>
                <a:lnTo>
                  <a:pt x="793743" y="0"/>
                </a:lnTo>
                <a:lnTo>
                  <a:pt x="793743" y="8118282"/>
                </a:lnTo>
                <a:lnTo>
                  <a:pt x="0" y="811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86546" y="1676406"/>
            <a:ext cx="13182257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 spc="329">
                <a:solidFill>
                  <a:srgbClr val="583B8A"/>
                </a:solidFill>
                <a:latin typeface="Wedges"/>
              </a:rPr>
              <a:t>PROPOSED SYSTEMS / APPS</a:t>
            </a:r>
          </a:p>
        </p:txBody>
      </p:sp>
      <p:sp>
        <p:nvSpPr>
          <p:cNvPr id="6" name="Freeform 6"/>
          <p:cNvSpPr/>
          <p:nvPr/>
        </p:nvSpPr>
        <p:spPr>
          <a:xfrm>
            <a:off x="11577543" y="3376488"/>
            <a:ext cx="780433" cy="783282"/>
          </a:xfrm>
          <a:custGeom>
            <a:avLst/>
            <a:gdLst/>
            <a:ahLst/>
            <a:cxnLst/>
            <a:rect l="l" t="t" r="r" b="b"/>
            <a:pathLst>
              <a:path w="780433" h="783282">
                <a:moveTo>
                  <a:pt x="0" y="0"/>
                </a:moveTo>
                <a:lnTo>
                  <a:pt x="780433" y="0"/>
                </a:lnTo>
                <a:lnTo>
                  <a:pt x="780433" y="783281"/>
                </a:lnTo>
                <a:lnTo>
                  <a:pt x="0" y="783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99785" y="4495806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4" y="0"/>
                </a:lnTo>
                <a:lnTo>
                  <a:pt x="983464" y="970947"/>
                </a:lnTo>
                <a:lnTo>
                  <a:pt x="0" y="970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209932" y="7727418"/>
            <a:ext cx="983464" cy="970947"/>
          </a:xfrm>
          <a:custGeom>
            <a:avLst/>
            <a:gdLst/>
            <a:ahLst/>
            <a:cxnLst/>
            <a:rect l="l" t="t" r="r" b="b"/>
            <a:pathLst>
              <a:path w="983464" h="970947">
                <a:moveTo>
                  <a:pt x="0" y="0"/>
                </a:moveTo>
                <a:lnTo>
                  <a:pt x="983464" y="0"/>
                </a:lnTo>
                <a:lnTo>
                  <a:pt x="983464" y="970947"/>
                </a:lnTo>
                <a:lnTo>
                  <a:pt x="0" y="970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545692" y="1028700"/>
            <a:ext cx="1075497" cy="10754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3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83249" y="4857750"/>
            <a:ext cx="11321503" cy="357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301D50"/>
                </a:solidFill>
                <a:latin typeface="Poppins Bold"/>
              </a:rPr>
              <a:t>E-BOOK READING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7962" y="5121556"/>
            <a:ext cx="710738" cy="4114800"/>
          </a:xfrm>
          <a:custGeom>
            <a:avLst/>
            <a:gdLst/>
            <a:ahLst/>
            <a:cxnLst/>
            <a:rect l="l" t="t" r="r" b="b"/>
            <a:pathLst>
              <a:path w="710738" h="4114800">
                <a:moveTo>
                  <a:pt x="0" y="0"/>
                </a:moveTo>
                <a:lnTo>
                  <a:pt x="710738" y="0"/>
                </a:lnTo>
                <a:lnTo>
                  <a:pt x="7107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93743" cy="3384176"/>
          </a:xfrm>
          <a:custGeom>
            <a:avLst/>
            <a:gdLst/>
            <a:ahLst/>
            <a:cxnLst/>
            <a:rect l="l" t="t" r="r" b="b"/>
            <a:pathLst>
              <a:path w="793743" h="3384176">
                <a:moveTo>
                  <a:pt x="0" y="0"/>
                </a:moveTo>
                <a:lnTo>
                  <a:pt x="793743" y="0"/>
                </a:lnTo>
                <a:lnTo>
                  <a:pt x="793743" y="3384176"/>
                </a:lnTo>
                <a:lnTo>
                  <a:pt x="0" y="3384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125374" y="2427889"/>
            <a:ext cx="6665595" cy="621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1D50"/>
                </a:solidFill>
                <a:latin typeface="Poppins"/>
              </a:rPr>
              <a:t>To develop a mobile application called an E-Book Reading System for readers to read online books using the ePub or PDF file type</a:t>
            </a:r>
          </a:p>
        </p:txBody>
      </p:sp>
      <p:sp>
        <p:nvSpPr>
          <p:cNvPr id="7" name="Freeform 7"/>
          <p:cNvSpPr/>
          <p:nvPr/>
        </p:nvSpPr>
        <p:spPr>
          <a:xfrm>
            <a:off x="7094242" y="7309049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2999" y="0"/>
                </a:lnTo>
                <a:lnTo>
                  <a:pt x="1142999" y="1084810"/>
                </a:lnTo>
                <a:lnTo>
                  <a:pt x="0" y="1084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48892" y="2004040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6" y="0"/>
                </a:lnTo>
                <a:lnTo>
                  <a:pt x="1340636" y="1133447"/>
                </a:lnTo>
                <a:lnTo>
                  <a:pt x="0" y="11334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94123" y="4060266"/>
            <a:ext cx="6543119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34"/>
              </a:lnSpc>
            </a:pPr>
            <a:r>
              <a:rPr lang="en-US" sz="8499" spc="280">
                <a:solidFill>
                  <a:srgbClr val="583B8A"/>
                </a:solidFill>
                <a:latin typeface="Wedges"/>
              </a:rPr>
              <a:t>PROJECT</a:t>
            </a:r>
          </a:p>
          <a:p>
            <a:pPr algn="ctr">
              <a:lnSpc>
                <a:spcPts val="9434"/>
              </a:lnSpc>
            </a:pPr>
            <a:r>
              <a:rPr lang="en-US" sz="8499" spc="280">
                <a:solidFill>
                  <a:srgbClr val="583B8A"/>
                </a:solidFill>
                <a:latin typeface="Wedges"/>
              </a:rPr>
              <a:t>MISSION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7962" y="5121556"/>
            <a:ext cx="710738" cy="4114800"/>
          </a:xfrm>
          <a:custGeom>
            <a:avLst/>
            <a:gdLst/>
            <a:ahLst/>
            <a:cxnLst/>
            <a:rect l="l" t="t" r="r" b="b"/>
            <a:pathLst>
              <a:path w="710738" h="4114800">
                <a:moveTo>
                  <a:pt x="0" y="0"/>
                </a:moveTo>
                <a:lnTo>
                  <a:pt x="710738" y="0"/>
                </a:lnTo>
                <a:lnTo>
                  <a:pt x="7107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93743" cy="3384176"/>
          </a:xfrm>
          <a:custGeom>
            <a:avLst/>
            <a:gdLst/>
            <a:ahLst/>
            <a:cxnLst/>
            <a:rect l="l" t="t" r="r" b="b"/>
            <a:pathLst>
              <a:path w="793743" h="3384176">
                <a:moveTo>
                  <a:pt x="0" y="0"/>
                </a:moveTo>
                <a:lnTo>
                  <a:pt x="793743" y="0"/>
                </a:lnTo>
                <a:lnTo>
                  <a:pt x="793743" y="3384176"/>
                </a:lnTo>
                <a:lnTo>
                  <a:pt x="0" y="3384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94836" y="1609988"/>
            <a:ext cx="3136087" cy="494210"/>
            <a:chOff x="0" y="0"/>
            <a:chExt cx="2578877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8877" cy="406400"/>
            </a:xfrm>
            <a:custGeom>
              <a:avLst/>
              <a:gdLst/>
              <a:ahLst/>
              <a:cxnLst/>
              <a:rect l="l" t="t" r="r" b="b"/>
              <a:pathLst>
                <a:path w="2578877" h="406400">
                  <a:moveTo>
                    <a:pt x="2375677" y="0"/>
                  </a:moveTo>
                  <a:cubicBezTo>
                    <a:pt x="2487901" y="0"/>
                    <a:pt x="2578877" y="90976"/>
                    <a:pt x="2578877" y="203200"/>
                  </a:cubicBezTo>
                  <a:cubicBezTo>
                    <a:pt x="2578877" y="315424"/>
                    <a:pt x="2487901" y="406400"/>
                    <a:pt x="23756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CC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78877" cy="444500"/>
            </a:xfrm>
            <a:prstGeom prst="rect">
              <a:avLst/>
            </a:prstGeom>
          </p:spPr>
          <p:txBody>
            <a:bodyPr lIns="37963" tIns="37963" rIns="37963" bIns="3796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68834" y="1662872"/>
            <a:ext cx="26247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01D50"/>
                </a:solidFill>
                <a:latin typeface="Poppins Bold"/>
              </a:rPr>
              <a:t>Period / Time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964930" y="1891030"/>
            <a:ext cx="2262152" cy="226214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094242" y="7861430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2999" y="0"/>
                </a:lnTo>
                <a:lnTo>
                  <a:pt x="1142999" y="1084811"/>
                </a:lnTo>
                <a:lnTo>
                  <a:pt x="0" y="1084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73040" y="1757382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7" y="0"/>
                </a:lnTo>
                <a:lnTo>
                  <a:pt x="1340637" y="1133447"/>
                </a:lnTo>
                <a:lnTo>
                  <a:pt x="0" y="1133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94123" y="2898277"/>
            <a:ext cx="6543119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230">
                <a:solidFill>
                  <a:srgbClr val="583B8A"/>
                </a:solidFill>
                <a:latin typeface="Wedges"/>
              </a:rPr>
              <a:t>PROJECT TIMELINE, COST &amp; STAKEHOLDER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Montserrat Bold"/>
                </a:rPr>
                <a:t>5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394836" y="2284801"/>
            <a:ext cx="3136087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1D50"/>
                </a:solidFill>
                <a:latin typeface="Poppins"/>
              </a:rPr>
              <a:t>6 Months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394836" y="3510351"/>
            <a:ext cx="3136087" cy="494210"/>
            <a:chOff x="0" y="0"/>
            <a:chExt cx="2578877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78877" cy="406400"/>
            </a:xfrm>
            <a:custGeom>
              <a:avLst/>
              <a:gdLst/>
              <a:ahLst/>
              <a:cxnLst/>
              <a:rect l="l" t="t" r="r" b="b"/>
              <a:pathLst>
                <a:path w="2578877" h="406400">
                  <a:moveTo>
                    <a:pt x="2375677" y="0"/>
                  </a:moveTo>
                  <a:cubicBezTo>
                    <a:pt x="2487901" y="0"/>
                    <a:pt x="2578877" y="90976"/>
                    <a:pt x="2578877" y="203200"/>
                  </a:cubicBezTo>
                  <a:cubicBezTo>
                    <a:pt x="2578877" y="315424"/>
                    <a:pt x="2487901" y="406400"/>
                    <a:pt x="23756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CC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578877" cy="444500"/>
            </a:xfrm>
            <a:prstGeom prst="rect">
              <a:avLst/>
            </a:prstGeom>
          </p:spPr>
          <p:txBody>
            <a:bodyPr lIns="37963" tIns="37963" rIns="37963" bIns="3796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13181" y="5414261"/>
            <a:ext cx="3136087" cy="494210"/>
            <a:chOff x="0" y="0"/>
            <a:chExt cx="2578877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78877" cy="406400"/>
            </a:xfrm>
            <a:custGeom>
              <a:avLst/>
              <a:gdLst/>
              <a:ahLst/>
              <a:cxnLst/>
              <a:rect l="l" t="t" r="r" b="b"/>
              <a:pathLst>
                <a:path w="2578877" h="406400">
                  <a:moveTo>
                    <a:pt x="2375677" y="0"/>
                  </a:moveTo>
                  <a:cubicBezTo>
                    <a:pt x="2487901" y="0"/>
                    <a:pt x="2578877" y="90976"/>
                    <a:pt x="2578877" y="203200"/>
                  </a:cubicBezTo>
                  <a:cubicBezTo>
                    <a:pt x="2578877" y="315424"/>
                    <a:pt x="2487901" y="406400"/>
                    <a:pt x="23756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CC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578877" cy="444500"/>
            </a:xfrm>
            <a:prstGeom prst="rect">
              <a:avLst/>
            </a:prstGeom>
          </p:spPr>
          <p:txBody>
            <a:bodyPr lIns="37963" tIns="37963" rIns="37963" bIns="3796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650489" y="3505229"/>
            <a:ext cx="26247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01D50"/>
                </a:solidFill>
                <a:latin typeface="Poppins Bold"/>
              </a:rPr>
              <a:t>Cost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50489" y="5404736"/>
            <a:ext cx="262478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01D50"/>
                </a:solidFill>
                <a:latin typeface="Poppins Bold"/>
              </a:rPr>
              <a:t>Stakeholders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94836" y="4219856"/>
            <a:ext cx="3570094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1D50"/>
                </a:solidFill>
                <a:latin typeface="Poppins"/>
              </a:rPr>
              <a:t>RM 60, 000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3181" y="6213270"/>
            <a:ext cx="6467872" cy="212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01D50"/>
                </a:solidFill>
                <a:latin typeface="Poppins"/>
              </a:rPr>
              <a:t>Project Manager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01D50"/>
                </a:solidFill>
                <a:latin typeface="Poppins"/>
              </a:rPr>
              <a:t>Development Team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01D50"/>
                </a:solidFill>
                <a:latin typeface="Poppins"/>
              </a:rPr>
              <a:t>Online readers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633" y="196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49619" y="62735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188870" y="33639"/>
            <a:ext cx="1075497" cy="10754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Bold"/>
                </a:rPr>
                <a:t>8</a:t>
              </a:r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10CCC3F1-D8F0-4C1D-BA7D-D3CD6D8446EE}"/>
              </a:ext>
            </a:extLst>
          </p:cNvPr>
          <p:cNvSpPr txBox="1">
            <a:spLocks/>
          </p:cNvSpPr>
          <p:nvPr/>
        </p:nvSpPr>
        <p:spPr>
          <a:xfrm>
            <a:off x="1222044" y="668273"/>
            <a:ext cx="16051915" cy="10278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MY" sz="6600" b="1" spc="-5" dirty="0"/>
              <a:t>PROJECT </a:t>
            </a:r>
            <a:r>
              <a:rPr lang="en-MY" sz="6600" b="1" spc="-20" dirty="0"/>
              <a:t>MANAGEMENT </a:t>
            </a:r>
            <a:r>
              <a:rPr lang="en-MY" sz="6600" b="1" dirty="0"/>
              <a:t>BEST</a:t>
            </a:r>
            <a:r>
              <a:rPr lang="en-MY" sz="6600" b="1" spc="15" dirty="0"/>
              <a:t> </a:t>
            </a:r>
            <a:r>
              <a:rPr lang="en-MY" sz="6600" b="1" spc="-25" dirty="0"/>
              <a:t>PRACTICE</a:t>
            </a:r>
            <a:endParaRPr lang="en-MY" sz="6600" b="1" dirty="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E527B484-F84D-4946-BF53-07904BBC717F}"/>
              </a:ext>
            </a:extLst>
          </p:cNvPr>
          <p:cNvSpPr/>
          <p:nvPr/>
        </p:nvSpPr>
        <p:spPr>
          <a:xfrm>
            <a:off x="10005697" y="1964309"/>
            <a:ext cx="6814566" cy="30522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1D4191D0-E285-45D4-979E-DEA7E13173BE}"/>
              </a:ext>
            </a:extLst>
          </p:cNvPr>
          <p:cNvSpPr txBox="1"/>
          <p:nvPr/>
        </p:nvSpPr>
        <p:spPr>
          <a:xfrm>
            <a:off x="10430596" y="2576257"/>
            <a:ext cx="6036310" cy="2044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4400" spc="-5" dirty="0">
                <a:latin typeface="Tw Cen MT" panose="020B0602020104020603"/>
                <a:cs typeface="Tw Cen MT" panose="020B0602020104020603"/>
              </a:rPr>
              <a:t>Developed </a:t>
            </a:r>
            <a:r>
              <a:rPr sz="4400" spc="-50" dirty="0">
                <a:latin typeface="Tw Cen MT" panose="020B0602020104020603"/>
                <a:cs typeface="Tw Cen MT" panose="020B0602020104020603"/>
              </a:rPr>
              <a:t>by </a:t>
            </a:r>
            <a:r>
              <a:rPr sz="4400" spc="-5" dirty="0">
                <a:latin typeface="Tw Cen MT" panose="020B0602020104020603"/>
                <a:cs typeface="Tw Cen MT" panose="020B0602020104020603"/>
              </a:rPr>
              <a:t>Project Management </a:t>
            </a:r>
            <a:r>
              <a:rPr sz="4400" dirty="0">
                <a:latin typeface="Tw Cen MT" panose="020B0602020104020603"/>
                <a:cs typeface="Tw Cen MT" panose="020B0602020104020603"/>
              </a:rPr>
              <a:t>Institute (PMI) </a:t>
            </a:r>
            <a:r>
              <a:rPr sz="4400" spc="-5" dirty="0">
                <a:latin typeface="Tw Cen MT" panose="020B0602020104020603"/>
                <a:cs typeface="Tw Cen MT" panose="020B0602020104020603"/>
              </a:rPr>
              <a:t>in</a:t>
            </a:r>
            <a:r>
              <a:rPr sz="4400" spc="-70" dirty="0">
                <a:latin typeface="Tw Cen MT" panose="020B0602020104020603"/>
                <a:cs typeface="Tw Cen MT" panose="020B0602020104020603"/>
              </a:rPr>
              <a:t> </a:t>
            </a:r>
            <a:r>
              <a:rPr sz="4400" dirty="0">
                <a:latin typeface="Tw Cen MT" panose="020B0602020104020603"/>
                <a:cs typeface="Tw Cen MT" panose="020B0602020104020603"/>
              </a:rPr>
              <a:t>USA.</a:t>
            </a: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E8BF906A-8531-443F-875C-A4CD1EFAC521}"/>
              </a:ext>
            </a:extLst>
          </p:cNvPr>
          <p:cNvSpPr/>
          <p:nvPr/>
        </p:nvSpPr>
        <p:spPr>
          <a:xfrm>
            <a:off x="2467402" y="1970912"/>
            <a:ext cx="5609797" cy="30522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2DA154F9-6656-49FC-8DCA-989962A20537}"/>
              </a:ext>
            </a:extLst>
          </p:cNvPr>
          <p:cNvSpPr/>
          <p:nvPr/>
        </p:nvSpPr>
        <p:spPr>
          <a:xfrm>
            <a:off x="10105218" y="5501844"/>
            <a:ext cx="6814566" cy="3734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BDE73C69-839D-46C7-9C9F-86AD814677FA}"/>
              </a:ext>
            </a:extLst>
          </p:cNvPr>
          <p:cNvSpPr txBox="1"/>
          <p:nvPr/>
        </p:nvSpPr>
        <p:spPr>
          <a:xfrm>
            <a:off x="10256602" y="6134100"/>
            <a:ext cx="6249847" cy="241816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98500" marR="58420" indent="-457200">
              <a:lnSpc>
                <a:spcPts val="1960"/>
              </a:lnSpc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sz="3200" spc="5" dirty="0">
                <a:latin typeface="Tw Cen MT" panose="020B0602020104020603"/>
                <a:cs typeface="Tw Cen MT" panose="020B0602020104020603"/>
              </a:rPr>
              <a:t>Structured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project management </a:t>
            </a:r>
            <a:r>
              <a:rPr sz="3200" dirty="0">
                <a:latin typeface="Tw Cen MT" panose="020B0602020104020603"/>
                <a:cs typeface="Tw Cen MT" panose="020B0602020104020603"/>
              </a:rPr>
              <a:t>method and</a:t>
            </a:r>
            <a:r>
              <a:rPr sz="3200" spc="-90" dirty="0">
                <a:latin typeface="Tw Cen MT" panose="020B0602020104020603"/>
                <a:cs typeface="Tw Cen MT" panose="020B0602020104020603"/>
              </a:rPr>
              <a:t>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practitioner  </a:t>
            </a:r>
            <a:r>
              <a:rPr sz="3200" dirty="0">
                <a:latin typeface="Tw Cen MT" panose="020B0602020104020603"/>
                <a:cs typeface="Tw Cen MT" panose="020B0602020104020603"/>
              </a:rPr>
              <a:t>certification</a:t>
            </a:r>
            <a:r>
              <a:rPr sz="3200" spc="-45" dirty="0">
                <a:latin typeface="Tw Cen MT" panose="020B0602020104020603"/>
                <a:cs typeface="Tw Cen MT" panose="020B0602020104020603"/>
              </a:rPr>
              <a:t> </a:t>
            </a:r>
            <a:r>
              <a:rPr sz="3200" spc="-10" dirty="0">
                <a:latin typeface="Tw Cen MT" panose="020B0602020104020603"/>
                <a:cs typeface="Tw Cen MT" panose="020B0602020104020603"/>
              </a:rPr>
              <a:t>program.</a:t>
            </a:r>
            <a:endParaRPr lang="en-US" sz="3200" spc="-10" dirty="0">
              <a:latin typeface="Tw Cen MT" panose="020B0602020104020603"/>
              <a:cs typeface="Tw Cen MT" panose="020B0602020104020603"/>
            </a:endParaRPr>
          </a:p>
          <a:p>
            <a:pPr marL="698500" marR="58420" indent="-457200">
              <a:lnSpc>
                <a:spcPts val="1960"/>
              </a:lnSpc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sz="3200" dirty="0">
                <a:latin typeface="Tw Cen MT" panose="020B0602020104020603"/>
                <a:cs typeface="Tw Cen MT" panose="020B0602020104020603"/>
              </a:rPr>
              <a:t>Adopted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in worldwide including </a:t>
            </a:r>
            <a:r>
              <a:rPr sz="3200" dirty="0">
                <a:latin typeface="Tw Cen MT" panose="020B0602020104020603"/>
                <a:cs typeface="Tw Cen MT" panose="020B0602020104020603"/>
              </a:rPr>
              <a:t>UK, western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European  </a:t>
            </a:r>
            <a:r>
              <a:rPr sz="3200" dirty="0">
                <a:latin typeface="Tw Cen MT" panose="020B0602020104020603"/>
                <a:cs typeface="Tw Cen MT" panose="020B0602020104020603"/>
              </a:rPr>
              <a:t>countries and Australia. </a:t>
            </a:r>
            <a:endParaRPr lang="en-US" sz="3200" dirty="0">
              <a:latin typeface="Tw Cen MT" panose="020B0602020104020603"/>
              <a:cs typeface="Tw Cen MT" panose="020B0602020104020603"/>
            </a:endParaRPr>
          </a:p>
          <a:p>
            <a:pPr marL="698500" marR="58420" indent="-457200">
              <a:lnSpc>
                <a:spcPts val="1960"/>
              </a:lnSpc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sz="3200" dirty="0">
                <a:latin typeface="Tw Cen MT" panose="020B0602020104020603"/>
                <a:cs typeface="Tw Cen MT" panose="020B0602020104020603"/>
              </a:rPr>
              <a:t>Initially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developed </a:t>
            </a:r>
            <a:r>
              <a:rPr sz="3200" dirty="0">
                <a:latin typeface="Tw Cen MT" panose="020B0602020104020603"/>
                <a:cs typeface="Tw Cen MT" panose="020B0602020104020603"/>
              </a:rPr>
              <a:t>as UK  government standard.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In </a:t>
            </a:r>
            <a:r>
              <a:rPr sz="3200" dirty="0">
                <a:latin typeface="Tw Cen MT" panose="020B0602020104020603"/>
                <a:cs typeface="Tw Cen MT" panose="020B0602020104020603"/>
              </a:rPr>
              <a:t>2013 transferred to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Axelos</a:t>
            </a:r>
            <a:r>
              <a:rPr sz="3200" spc="-150" dirty="0">
                <a:latin typeface="Tw Cen MT" panose="020B0602020104020603"/>
                <a:cs typeface="Tw Cen MT" panose="020B0602020104020603"/>
              </a:rPr>
              <a:t> </a:t>
            </a:r>
            <a:r>
              <a:rPr sz="3200" spc="-5" dirty="0">
                <a:latin typeface="Tw Cen MT" panose="020B0602020104020603"/>
                <a:cs typeface="Tw Cen MT" panose="020B0602020104020603"/>
              </a:rPr>
              <a:t>Ltd.</a:t>
            </a:r>
            <a:endParaRPr sz="3200" dirty="0">
              <a:latin typeface="Tw Cen MT" panose="020B0602020104020603"/>
              <a:cs typeface="Tw Cen MT" panose="020B0602020104020603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076A5B2D-059D-4E58-9C4E-2C2DE7A44F45}"/>
              </a:ext>
            </a:extLst>
          </p:cNvPr>
          <p:cNvSpPr/>
          <p:nvPr/>
        </p:nvSpPr>
        <p:spPr>
          <a:xfrm>
            <a:off x="2502787" y="5501844"/>
            <a:ext cx="5574411" cy="30522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CD0AEFF4-A66C-4A96-82BD-6AA0BAEB740F}"/>
              </a:ext>
            </a:extLst>
          </p:cNvPr>
          <p:cNvSpPr txBox="1">
            <a:spLocks/>
          </p:cNvSpPr>
          <p:nvPr/>
        </p:nvSpPr>
        <p:spPr>
          <a:xfrm>
            <a:off x="2735537" y="2202254"/>
            <a:ext cx="4964812" cy="6123151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 algn="ctr">
              <a:lnSpc>
                <a:spcPct val="82000"/>
              </a:lnSpc>
              <a:spcBef>
                <a:spcPts val="805"/>
              </a:spcBef>
              <a:buNone/>
            </a:pPr>
            <a:r>
              <a:rPr lang="en-US" sz="4800" b="1" spc="-10" dirty="0">
                <a:solidFill>
                  <a:schemeClr val="bg1"/>
                </a:solidFill>
              </a:rPr>
              <a:t>Project</a:t>
            </a:r>
            <a:r>
              <a:rPr lang="en-US" sz="4800" b="1" spc="-114" dirty="0">
                <a:solidFill>
                  <a:schemeClr val="bg1"/>
                </a:solidFill>
              </a:rPr>
              <a:t> </a:t>
            </a:r>
            <a:r>
              <a:rPr lang="en-US" sz="4800" b="1" spc="-5" dirty="0">
                <a:solidFill>
                  <a:schemeClr val="bg1"/>
                </a:solidFill>
              </a:rPr>
              <a:t>Management  </a:t>
            </a:r>
            <a:r>
              <a:rPr lang="en-US" sz="4800" b="1" spc="-25" dirty="0">
                <a:solidFill>
                  <a:schemeClr val="bg1"/>
                </a:solidFill>
              </a:rPr>
              <a:t>Body </a:t>
            </a:r>
            <a:r>
              <a:rPr lang="en-US" sz="4800" b="1" dirty="0">
                <a:solidFill>
                  <a:schemeClr val="bg1"/>
                </a:solidFill>
              </a:rPr>
              <a:t>of </a:t>
            </a:r>
            <a:r>
              <a:rPr lang="en-US" sz="4800" b="1" spc="-20" dirty="0">
                <a:solidFill>
                  <a:schemeClr val="bg1"/>
                </a:solidFill>
              </a:rPr>
              <a:t>Knowledge  </a:t>
            </a:r>
            <a:r>
              <a:rPr lang="en-US" sz="4800" b="1" dirty="0">
                <a:solidFill>
                  <a:schemeClr val="bg1"/>
                </a:solidFill>
              </a:rPr>
              <a:t>(PMBOK)</a:t>
            </a:r>
          </a:p>
          <a:p>
            <a:pPr marL="0" indent="0">
              <a:spcBef>
                <a:spcPts val="10"/>
              </a:spcBef>
              <a:buNone/>
            </a:pPr>
            <a:endParaRPr lang="en-US" sz="6600" dirty="0">
              <a:latin typeface="Times New Roman" panose="02020603050405020304"/>
              <a:cs typeface="Times New Roman" panose="02020603050405020304"/>
            </a:endParaRPr>
          </a:p>
          <a:p>
            <a:pPr marL="658495" marR="650875" indent="0" algn="ctr">
              <a:lnSpc>
                <a:spcPct val="82000"/>
              </a:lnSpc>
              <a:buNone/>
            </a:pPr>
            <a:r>
              <a:rPr lang="en-US" sz="4800" b="1" spc="-5" dirty="0">
                <a:solidFill>
                  <a:schemeClr val="bg1"/>
                </a:solidFill>
              </a:rPr>
              <a:t>Projects IN  </a:t>
            </a:r>
            <a:r>
              <a:rPr lang="en-US" sz="4800" b="1" spc="-10" dirty="0">
                <a:solidFill>
                  <a:schemeClr val="bg1"/>
                </a:solidFill>
              </a:rPr>
              <a:t>Controlled  </a:t>
            </a:r>
            <a:r>
              <a:rPr lang="en-US" sz="4800" b="1" dirty="0">
                <a:solidFill>
                  <a:schemeClr val="bg1"/>
                </a:solidFill>
              </a:rPr>
              <a:t>Envi</a:t>
            </a:r>
            <a:r>
              <a:rPr lang="en-US" sz="4800" b="1" spc="-55" dirty="0">
                <a:solidFill>
                  <a:schemeClr val="bg1"/>
                </a:solidFill>
              </a:rPr>
              <a:t>r</a:t>
            </a:r>
            <a:r>
              <a:rPr lang="en-US" sz="4800" b="1" dirty="0">
                <a:solidFill>
                  <a:schemeClr val="bg1"/>
                </a:solidFill>
              </a:rPr>
              <a:t>onm</a:t>
            </a:r>
            <a:r>
              <a:rPr lang="en-US" sz="4800" b="1" spc="5" dirty="0">
                <a:solidFill>
                  <a:schemeClr val="bg1"/>
                </a:solidFill>
              </a:rPr>
              <a:t>e</a:t>
            </a:r>
            <a:r>
              <a:rPr lang="en-US" sz="4800" b="1" spc="-15" dirty="0">
                <a:solidFill>
                  <a:schemeClr val="bg1"/>
                </a:solidFill>
              </a:rPr>
              <a:t>n</a:t>
            </a:r>
            <a:r>
              <a:rPr lang="en-US" sz="4800" b="1" dirty="0">
                <a:solidFill>
                  <a:schemeClr val="bg1"/>
                </a:solidFill>
              </a:rPr>
              <a:t>ts  (PRINCE2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324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633" y="196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188870" y="33639"/>
            <a:ext cx="1075497" cy="10754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Bold"/>
                </a:rPr>
                <a:t>8</a:t>
              </a:r>
            </a:p>
          </p:txBody>
        </p:sp>
      </p:grpSp>
      <p:sp>
        <p:nvSpPr>
          <p:cNvPr id="18" name="object 11">
            <a:extLst>
              <a:ext uri="{FF2B5EF4-FFF2-40B4-BE49-F238E27FC236}">
                <a16:creationId xmlns:a16="http://schemas.microsoft.com/office/drawing/2014/main" id="{DBD1BEC8-8CC9-4980-9BC8-A293F1F89633}"/>
              </a:ext>
            </a:extLst>
          </p:cNvPr>
          <p:cNvSpPr txBox="1">
            <a:spLocks/>
          </p:cNvSpPr>
          <p:nvPr/>
        </p:nvSpPr>
        <p:spPr>
          <a:xfrm>
            <a:off x="773251" y="734830"/>
            <a:ext cx="16516447" cy="94160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18098" rIns="0" bIns="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143"/>
              </a:spcBef>
            </a:pPr>
            <a:r>
              <a:rPr lang="en-MY" sz="6000" b="1" spc="-8" dirty="0">
                <a:solidFill>
                  <a:schemeClr val="bg1"/>
                </a:solidFill>
              </a:rPr>
              <a:t>PROJECT</a:t>
            </a:r>
            <a:r>
              <a:rPr lang="en-MY" sz="6000" b="1" spc="-53" dirty="0">
                <a:solidFill>
                  <a:schemeClr val="bg1"/>
                </a:solidFill>
              </a:rPr>
              <a:t> MANAGEMENT </a:t>
            </a:r>
            <a:r>
              <a:rPr lang="en-MY" sz="6000" b="1" spc="-15" dirty="0">
                <a:solidFill>
                  <a:schemeClr val="bg1"/>
                </a:solidFill>
              </a:rPr>
              <a:t>METHODOLOGY (PMBOK)</a:t>
            </a:r>
          </a:p>
        </p:txBody>
      </p:sp>
      <p:graphicFrame>
        <p:nvGraphicFramePr>
          <p:cNvPr id="19" name="object 12">
            <a:extLst>
              <a:ext uri="{FF2B5EF4-FFF2-40B4-BE49-F238E27FC236}">
                <a16:creationId xmlns:a16="http://schemas.microsoft.com/office/drawing/2014/main" id="{42F574F9-E119-4BBB-BBD5-9F6EEFFE3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8701" y="1943100"/>
          <a:ext cx="16138208" cy="7656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0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24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dirty="0">
                          <a:solidFill>
                            <a:srgbClr val="FFFFFF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PHASE</a:t>
                      </a:r>
                      <a:endParaRPr sz="30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-10" dirty="0">
                          <a:solidFill>
                            <a:srgbClr val="FFFFFF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ACTIVITIES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-5" dirty="0">
                          <a:solidFill>
                            <a:srgbClr val="FFFFFF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DELIVERABLES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29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8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INITIATION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667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9469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Develop Project </a:t>
                      </a:r>
                      <a:r>
                        <a:rPr sz="2400" spc="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charter 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Identify</a:t>
                      </a:r>
                      <a:r>
                        <a:rPr sz="2400" spc="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stakeholder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 </a:t>
                      </a:r>
                      <a:r>
                        <a:rPr sz="2400" spc="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charter</a:t>
                      </a:r>
                      <a:r>
                        <a:rPr sz="2400" spc="3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document</a:t>
                      </a:r>
                      <a:endParaRPr sz="24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75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000" b="1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PLANNING</a:t>
                      </a:r>
                      <a:endParaRPr sz="30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64260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Develop project management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  Define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scope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1440" marR="1134110" algn="just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Create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WBS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&amp;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Develop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schedule 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Estimate cost &amp;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Determine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budget 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resource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1440" marR="15589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Communication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management 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Risk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Management 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Procurement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Stakeholder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implementation</a:t>
                      </a:r>
                      <a:r>
                        <a:rPr sz="2400" spc="2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plan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Timeline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 Cost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Resource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Risk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~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Procurement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23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3000" b="1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EXECUTION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6230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Execute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&amp; </a:t>
                      </a:r>
                      <a:r>
                        <a:rPr sz="2400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manage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the plan  Acquire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</a:t>
                      </a:r>
                      <a:r>
                        <a:rPr sz="2400" spc="3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team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3000" b="1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CONTROL</a:t>
                      </a:r>
                      <a:r>
                        <a:rPr sz="3000" b="1" spc="-4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3000" b="1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&amp;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000" b="1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MONITORING</a:t>
                      </a:r>
                      <a:endParaRPr sz="30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76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Perform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change</a:t>
                      </a:r>
                      <a:r>
                        <a:rPr sz="2400" spc="5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control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400" spc="-1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Change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control</a:t>
                      </a:r>
                      <a:endParaRPr sz="2400">
                        <a:latin typeface="Tw Cen MT" panose="020B0602020104020603"/>
                        <a:cs typeface="Tw Cen MT" panose="020B0602020104020603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Progress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Report</a:t>
                      </a:r>
                      <a:endParaRPr sz="240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582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3000" b="1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CLOSING</a:t>
                      </a:r>
                      <a:endParaRPr sz="30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485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Close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– i.e</a:t>
                      </a:r>
                      <a:r>
                        <a:rPr sz="2400" spc="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Procurement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429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736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1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Project</a:t>
                      </a:r>
                      <a:r>
                        <a:rPr sz="2400" spc="-7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spc="-5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closure  Lesson</a:t>
                      </a:r>
                      <a:r>
                        <a:rPr sz="2400" spc="-2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 </a:t>
                      </a:r>
                      <a:r>
                        <a:rPr sz="2400" dirty="0">
                          <a:solidFill>
                            <a:srgbClr val="245271"/>
                          </a:solidFill>
                          <a:latin typeface="Tw Cen MT" panose="020B0602020104020603"/>
                          <a:cs typeface="Tw Cen MT" panose="020B0602020104020603"/>
                        </a:rPr>
                        <a:t>learnt</a:t>
                      </a:r>
                      <a:endParaRPr sz="2400" dirty="0">
                        <a:latin typeface="Tw Cen MT" panose="020B0602020104020603"/>
                        <a:cs typeface="Tw Cen MT" panose="020B0602020104020603"/>
                      </a:endParaRPr>
                    </a:p>
                  </a:txBody>
                  <a:tcPr marL="0" marR="0" marT="5429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84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79701" y="1198741"/>
            <a:ext cx="793743" cy="7028642"/>
          </a:xfrm>
          <a:custGeom>
            <a:avLst/>
            <a:gdLst/>
            <a:ahLst/>
            <a:cxnLst/>
            <a:rect l="l" t="t" r="r" b="b"/>
            <a:pathLst>
              <a:path w="793743" h="7028642">
                <a:moveTo>
                  <a:pt x="0" y="0"/>
                </a:moveTo>
                <a:lnTo>
                  <a:pt x="793743" y="0"/>
                </a:lnTo>
                <a:lnTo>
                  <a:pt x="793743" y="7028642"/>
                </a:lnTo>
                <a:lnTo>
                  <a:pt x="0" y="7028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155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279701" y="1198741"/>
            <a:ext cx="788001" cy="3416703"/>
          </a:xfrm>
          <a:custGeom>
            <a:avLst/>
            <a:gdLst/>
            <a:ahLst/>
            <a:cxnLst/>
            <a:rect l="l" t="t" r="r" b="b"/>
            <a:pathLst>
              <a:path w="788001" h="3416703">
                <a:moveTo>
                  <a:pt x="0" y="0"/>
                </a:moveTo>
                <a:lnTo>
                  <a:pt x="788002" y="0"/>
                </a:lnTo>
                <a:lnTo>
                  <a:pt x="788002" y="3416703"/>
                </a:lnTo>
                <a:lnTo>
                  <a:pt x="0" y="3416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35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7962" y="8252334"/>
            <a:ext cx="710738" cy="984022"/>
          </a:xfrm>
          <a:custGeom>
            <a:avLst/>
            <a:gdLst/>
            <a:ahLst/>
            <a:cxnLst/>
            <a:rect l="l" t="t" r="r" b="b"/>
            <a:pathLst>
              <a:path w="710738" h="984022">
                <a:moveTo>
                  <a:pt x="0" y="0"/>
                </a:moveTo>
                <a:lnTo>
                  <a:pt x="710738" y="0"/>
                </a:lnTo>
                <a:lnTo>
                  <a:pt x="710738" y="984022"/>
                </a:lnTo>
                <a:lnTo>
                  <a:pt x="0" y="98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181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71835" y="2170872"/>
            <a:ext cx="6543119" cy="29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000" spc="231">
                <a:solidFill>
                  <a:srgbClr val="583B8A"/>
                </a:solidFill>
                <a:latin typeface="Wedges"/>
              </a:rPr>
              <a:t>PROJECT MANAGEMENT PHASE</a:t>
            </a:r>
          </a:p>
        </p:txBody>
      </p:sp>
      <p:sp>
        <p:nvSpPr>
          <p:cNvPr id="8" name="Freeform 8"/>
          <p:cNvSpPr/>
          <p:nvPr/>
        </p:nvSpPr>
        <p:spPr>
          <a:xfrm>
            <a:off x="1771835" y="5466930"/>
            <a:ext cx="723949" cy="726591"/>
          </a:xfrm>
          <a:custGeom>
            <a:avLst/>
            <a:gdLst/>
            <a:ahLst/>
            <a:cxnLst/>
            <a:rect l="l" t="t" r="r" b="b"/>
            <a:pathLst>
              <a:path w="723949" h="726591">
                <a:moveTo>
                  <a:pt x="0" y="0"/>
                </a:moveTo>
                <a:lnTo>
                  <a:pt x="723949" y="0"/>
                </a:lnTo>
                <a:lnTo>
                  <a:pt x="723949" y="726591"/>
                </a:lnTo>
                <a:lnTo>
                  <a:pt x="0" y="7265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52015" y="1304107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4847" y="5116893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49"/>
                </a:lnTo>
                <a:lnTo>
                  <a:pt x="0" y="4937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34847" y="5987107"/>
            <a:ext cx="491954" cy="493750"/>
          </a:xfrm>
          <a:custGeom>
            <a:avLst/>
            <a:gdLst/>
            <a:ahLst/>
            <a:cxnLst/>
            <a:rect l="l" t="t" r="r" b="b"/>
            <a:pathLst>
              <a:path w="491954" h="493750">
                <a:moveTo>
                  <a:pt x="0" y="0"/>
                </a:moveTo>
                <a:lnTo>
                  <a:pt x="491954" y="0"/>
                </a:lnTo>
                <a:lnTo>
                  <a:pt x="491954" y="493750"/>
                </a:lnTo>
                <a:lnTo>
                  <a:pt x="0" y="49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279701" y="5932848"/>
            <a:ext cx="793743" cy="2319135"/>
          </a:xfrm>
          <a:custGeom>
            <a:avLst/>
            <a:gdLst/>
            <a:ahLst/>
            <a:cxnLst/>
            <a:rect l="l" t="t" r="r" b="b"/>
            <a:pathLst>
              <a:path w="793743" h="2319135">
                <a:moveTo>
                  <a:pt x="0" y="0"/>
                </a:moveTo>
                <a:lnTo>
                  <a:pt x="793743" y="0"/>
                </a:lnTo>
                <a:lnTo>
                  <a:pt x="793743" y="2319135"/>
                </a:lnTo>
                <a:lnTo>
                  <a:pt x="0" y="23191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b="-4592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019958" y="1028700"/>
            <a:ext cx="1075497" cy="10754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C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 Bold"/>
                </a:rPr>
                <a:t>8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71835" y="7122526"/>
            <a:ext cx="6543119" cy="92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815" lvl="1" indent="-690907" algn="ctr">
              <a:lnSpc>
                <a:spcPts val="7104"/>
              </a:lnSpc>
              <a:buFont typeface="Arial"/>
              <a:buChar char="•"/>
            </a:pPr>
            <a:r>
              <a:rPr lang="en-US" sz="6400" spc="211">
                <a:solidFill>
                  <a:srgbClr val="583B8A"/>
                </a:solidFill>
                <a:latin typeface="Wedges"/>
              </a:rPr>
              <a:t>INITIATION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76788" y="1885710"/>
            <a:ext cx="6918667" cy="685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01D50"/>
                </a:solidFill>
                <a:latin typeface="Poppins"/>
              </a:rPr>
              <a:t> Draft a Project Charter outlining objectives, scope, and initial constraints.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01D50"/>
                </a:solidFill>
                <a:latin typeface="Poppins"/>
              </a:rPr>
              <a:t> Identify and analyze stakeholders involved in the E-book Reading System project.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01D50"/>
                </a:solidFill>
                <a:latin typeface="Poppins"/>
              </a:rPr>
              <a:t> Conduct a feasibility study to assess technical, financial, and operational viability.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01D50"/>
                </a:solidFill>
                <a:latin typeface="Poppins"/>
              </a:rPr>
              <a:t> Perform an initial risk assessment to identify potential risks and uncertainties.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301D50"/>
                </a:solidFill>
                <a:latin typeface="Poppins"/>
              </a:rPr>
              <a:t> Hold a project kickoff meeting with key stakeholders to align on objectives, roles, and responsibilities.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607723"/>
            <a:ext cx="16955631" cy="9071555"/>
          </a:xfrm>
          <a:custGeom>
            <a:avLst/>
            <a:gdLst/>
            <a:ahLst/>
            <a:cxnLst/>
            <a:rect l="l" t="t" r="r" b="b"/>
            <a:pathLst>
              <a:path w="16955631" h="9071555">
                <a:moveTo>
                  <a:pt x="0" y="0"/>
                </a:moveTo>
                <a:lnTo>
                  <a:pt x="16955632" y="0"/>
                </a:lnTo>
                <a:lnTo>
                  <a:pt x="1695563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15072" y="1084359"/>
            <a:ext cx="793743" cy="8118283"/>
          </a:xfrm>
          <a:custGeom>
            <a:avLst/>
            <a:gdLst/>
            <a:ahLst/>
            <a:cxnLst/>
            <a:rect l="l" t="t" r="r" b="b"/>
            <a:pathLst>
              <a:path w="793743" h="8118283">
                <a:moveTo>
                  <a:pt x="0" y="0"/>
                </a:moveTo>
                <a:lnTo>
                  <a:pt x="793743" y="0"/>
                </a:lnTo>
                <a:lnTo>
                  <a:pt x="793743" y="8118282"/>
                </a:lnTo>
                <a:lnTo>
                  <a:pt x="0" y="811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46520" y="1041303"/>
            <a:ext cx="873841" cy="9620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18502" y="1348809"/>
            <a:ext cx="9118344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6999" spc="230" dirty="0">
                <a:solidFill>
                  <a:srgbClr val="583B8A"/>
                </a:solidFill>
                <a:latin typeface="Wedges"/>
              </a:rPr>
              <a:t>PROJECT CHARTER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95E89C5-55C0-79DB-0230-0A2652605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38736"/>
              </p:ext>
            </p:extLst>
          </p:nvPr>
        </p:nvGraphicFramePr>
        <p:xfrm>
          <a:off x="2681672" y="2368254"/>
          <a:ext cx="13548927" cy="620424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0502">
                  <a:extLst>
                    <a:ext uri="{9D8B030D-6E8A-4147-A177-3AD203B41FA5}">
                      <a16:colId xmlns:a16="http://schemas.microsoft.com/office/drawing/2014/main" val="1847743169"/>
                    </a:ext>
                  </a:extLst>
                </a:gridCol>
                <a:gridCol w="2583826">
                  <a:extLst>
                    <a:ext uri="{9D8B030D-6E8A-4147-A177-3AD203B41FA5}">
                      <a16:colId xmlns:a16="http://schemas.microsoft.com/office/drawing/2014/main" val="2066288200"/>
                    </a:ext>
                  </a:extLst>
                </a:gridCol>
                <a:gridCol w="10134599">
                  <a:extLst>
                    <a:ext uri="{9D8B030D-6E8A-4147-A177-3AD203B41FA5}">
                      <a16:colId xmlns:a16="http://schemas.microsoft.com/office/drawing/2014/main" val="2042764117"/>
                    </a:ext>
                  </a:extLst>
                </a:gridCol>
              </a:tblGrid>
              <a:tr h="615688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07053"/>
                  </a:ext>
                </a:extLst>
              </a:tr>
              <a:tr h="6156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Project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E-Book Reading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76254"/>
                  </a:ext>
                </a:extLst>
              </a:tr>
              <a:tr h="6156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system made for readers to read book with the </a:t>
                      </a:r>
                      <a:r>
                        <a:rPr lang="en-US" sz="2000" dirty="0" err="1"/>
                        <a:t>ePub</a:t>
                      </a:r>
                      <a:r>
                        <a:rPr lang="en-US" sz="2000" dirty="0"/>
                        <a:t> or PDF file type and manage their library.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32227"/>
                  </a:ext>
                </a:extLst>
              </a:tr>
              <a:tr h="108929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 develop a mobile application called an E-Book Reading System for readers to read online books using the </a:t>
                      </a:r>
                      <a:r>
                        <a:rPr lang="en-US" sz="2000" dirty="0" err="1"/>
                        <a:t>ePub</a:t>
                      </a:r>
                      <a:r>
                        <a:rPr lang="en-US" sz="2000" dirty="0"/>
                        <a:t> or PDF file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701366"/>
                  </a:ext>
                </a:extLst>
              </a:tr>
              <a:tr h="6156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Date /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  <a:r>
                        <a:rPr lang="en-US" sz="2000" baseline="30000" dirty="0"/>
                        <a:t>st</a:t>
                      </a:r>
                      <a:r>
                        <a:rPr lang="en-US" sz="2000" dirty="0"/>
                        <a:t> of April 2024 until 1</a:t>
                      </a:r>
                      <a:r>
                        <a:rPr lang="en-US" sz="2000" baseline="30000" dirty="0"/>
                        <a:t>st</a:t>
                      </a:r>
                      <a:r>
                        <a:rPr lang="en-US" sz="2000" dirty="0"/>
                        <a:t> of October 2024 / 6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413676"/>
                  </a:ext>
                </a:extLst>
              </a:tr>
              <a:tr h="6156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Jamaludin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Sallim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78512"/>
                  </a:ext>
                </a:extLst>
              </a:tr>
              <a:tr h="20365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Deliverables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000" dirty="0"/>
                        <a:t>A mobile application to read </a:t>
                      </a:r>
                      <a:r>
                        <a:rPr lang="en-US" sz="2000" dirty="0" err="1"/>
                        <a:t>ePub</a:t>
                      </a:r>
                      <a:r>
                        <a:rPr lang="en-US" sz="2000" dirty="0"/>
                        <a:t> / PDF file type.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000" dirty="0"/>
                        <a:t>A tutorial for new users on how to use the system.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000" dirty="0"/>
                        <a:t>A list of personal library for each user.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000" dirty="0"/>
                        <a:t>Users can annotate, bookmark, and comment on their own book how they like.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03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85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858" y="607723"/>
            <a:ext cx="16955631" cy="9071555"/>
          </a:xfrm>
          <a:custGeom>
            <a:avLst/>
            <a:gdLst/>
            <a:ahLst/>
            <a:cxnLst/>
            <a:rect l="l" t="t" r="r" b="b"/>
            <a:pathLst>
              <a:path w="16955631" h="9071555">
                <a:moveTo>
                  <a:pt x="0" y="0"/>
                </a:moveTo>
                <a:lnTo>
                  <a:pt x="16955632" y="0"/>
                </a:lnTo>
                <a:lnTo>
                  <a:pt x="16955632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015072" y="1084359"/>
            <a:ext cx="793743" cy="8118283"/>
          </a:xfrm>
          <a:custGeom>
            <a:avLst/>
            <a:gdLst/>
            <a:ahLst/>
            <a:cxnLst/>
            <a:rect l="l" t="t" r="r" b="b"/>
            <a:pathLst>
              <a:path w="793743" h="8118283">
                <a:moveTo>
                  <a:pt x="0" y="0"/>
                </a:moveTo>
                <a:lnTo>
                  <a:pt x="793743" y="0"/>
                </a:lnTo>
                <a:lnTo>
                  <a:pt x="793743" y="8118282"/>
                </a:lnTo>
                <a:lnTo>
                  <a:pt x="0" y="8118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646520" y="1041303"/>
            <a:ext cx="873841" cy="9620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18502" y="1348809"/>
            <a:ext cx="9118344" cy="101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sz="6999" spc="230" dirty="0">
                <a:solidFill>
                  <a:srgbClr val="583B8A"/>
                </a:solidFill>
                <a:latin typeface="Wedges"/>
              </a:rPr>
              <a:t>PROJECT CHARTER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95E89C5-55C0-79DB-0230-0A2652605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28471"/>
              </p:ext>
            </p:extLst>
          </p:nvPr>
        </p:nvGraphicFramePr>
        <p:xfrm>
          <a:off x="2681672" y="2368255"/>
          <a:ext cx="13548927" cy="55235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0502">
                  <a:extLst>
                    <a:ext uri="{9D8B030D-6E8A-4147-A177-3AD203B41FA5}">
                      <a16:colId xmlns:a16="http://schemas.microsoft.com/office/drawing/2014/main" val="1847743169"/>
                    </a:ext>
                  </a:extLst>
                </a:gridCol>
                <a:gridCol w="2583826">
                  <a:extLst>
                    <a:ext uri="{9D8B030D-6E8A-4147-A177-3AD203B41FA5}">
                      <a16:colId xmlns:a16="http://schemas.microsoft.com/office/drawing/2014/main" val="2066288200"/>
                    </a:ext>
                  </a:extLst>
                </a:gridCol>
                <a:gridCol w="10134599">
                  <a:extLst>
                    <a:ext uri="{9D8B030D-6E8A-4147-A177-3AD203B41FA5}">
                      <a16:colId xmlns:a16="http://schemas.microsoft.com/office/drawing/2014/main" val="2042764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807053"/>
                  </a:ext>
                </a:extLst>
              </a:tr>
              <a:tr h="433480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Organization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5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Risk / 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78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RM60,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98084"/>
                  </a:ext>
                </a:extLst>
              </a:tr>
            </a:tbl>
          </a:graphicData>
        </a:graphic>
      </p:graphicFrame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2F4789F-3B6A-F29E-E416-7FFDA6FA6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26" y="2975978"/>
            <a:ext cx="964013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13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831</Words>
  <Application>Microsoft Office PowerPoint</Application>
  <PresentationFormat>Custom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Arial</vt:lpstr>
      <vt:lpstr>Poppins</vt:lpstr>
      <vt:lpstr>Montserrat Bold</vt:lpstr>
      <vt:lpstr>Times New Roman</vt:lpstr>
      <vt:lpstr>Wedges</vt:lpstr>
      <vt:lpstr>Wingdings</vt:lpstr>
      <vt:lpstr>Tw Cen MT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&amp; Professional Practice</dc:title>
  <dc:creator>User</dc:creator>
  <cp:lastModifiedBy>User</cp:lastModifiedBy>
  <cp:revision>7</cp:revision>
  <dcterms:created xsi:type="dcterms:W3CDTF">2006-08-16T00:00:00Z</dcterms:created>
  <dcterms:modified xsi:type="dcterms:W3CDTF">2024-10-24T05:53:11Z</dcterms:modified>
  <dc:identifier>DAF_WKU41yA</dc:identifier>
</cp:coreProperties>
</file>